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5200"/>
            </a:lvl1pPr>
            <a:lvl2pPr rtl="0" algn="ctr">
              <a:spcBef>
                <a:spcPts val="0"/>
              </a:spcBef>
              <a:buSzPct val="100000"/>
              <a:defRPr sz="5200"/>
            </a:lvl2pPr>
            <a:lvl3pPr rtl="0" algn="ctr">
              <a:spcBef>
                <a:spcPts val="0"/>
              </a:spcBef>
              <a:buSzPct val="100000"/>
              <a:defRPr sz="5200"/>
            </a:lvl3pPr>
            <a:lvl4pPr rtl="0" algn="ctr">
              <a:spcBef>
                <a:spcPts val="0"/>
              </a:spcBef>
              <a:buSzPct val="100000"/>
              <a:defRPr sz="5200"/>
            </a:lvl4pPr>
            <a:lvl5pPr rtl="0" algn="ctr">
              <a:spcBef>
                <a:spcPts val="0"/>
              </a:spcBef>
              <a:buSzPct val="100000"/>
              <a:defRPr sz="5200"/>
            </a:lvl5pPr>
            <a:lvl6pPr rtl="0" algn="ctr">
              <a:spcBef>
                <a:spcPts val="0"/>
              </a:spcBef>
              <a:buSzPct val="100000"/>
              <a:defRPr sz="5200"/>
            </a:lvl6pPr>
            <a:lvl7pPr rtl="0" algn="ctr">
              <a:spcBef>
                <a:spcPts val="0"/>
              </a:spcBef>
              <a:buSzPct val="100000"/>
              <a:defRPr sz="5200"/>
            </a:lvl7pPr>
            <a:lvl8pPr rtl="0" algn="ctr">
              <a:spcBef>
                <a:spcPts val="0"/>
              </a:spcBef>
              <a:buSzPct val="100000"/>
              <a:defRPr sz="5200"/>
            </a:lvl8pPr>
            <a:lvl9pPr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12000"/>
            </a:lvl1pPr>
            <a:lvl2pPr rtl="0" algn="ctr">
              <a:spcBef>
                <a:spcPts val="0"/>
              </a:spcBef>
              <a:buSzPct val="100000"/>
              <a:defRPr sz="12000"/>
            </a:lvl2pPr>
            <a:lvl3pPr rtl="0" algn="ctr">
              <a:spcBef>
                <a:spcPts val="0"/>
              </a:spcBef>
              <a:buSzPct val="100000"/>
              <a:defRPr sz="12000"/>
            </a:lvl3pPr>
            <a:lvl4pPr rtl="0" algn="ctr">
              <a:spcBef>
                <a:spcPts val="0"/>
              </a:spcBef>
              <a:buSzPct val="100000"/>
              <a:defRPr sz="12000"/>
            </a:lvl4pPr>
            <a:lvl5pPr rtl="0" algn="ctr">
              <a:spcBef>
                <a:spcPts val="0"/>
              </a:spcBef>
              <a:buSzPct val="100000"/>
              <a:defRPr sz="12000"/>
            </a:lvl5pPr>
            <a:lvl6pPr rtl="0" algn="ctr">
              <a:spcBef>
                <a:spcPts val="0"/>
              </a:spcBef>
              <a:buSzPct val="100000"/>
              <a:defRPr sz="12000"/>
            </a:lvl6pPr>
            <a:lvl7pPr rtl="0" algn="ctr">
              <a:spcBef>
                <a:spcPts val="0"/>
              </a:spcBef>
              <a:buSzPct val="100000"/>
              <a:defRPr sz="12000"/>
            </a:lvl7pPr>
            <a:lvl8pPr rtl="0" algn="ctr">
              <a:spcBef>
                <a:spcPts val="0"/>
              </a:spcBef>
              <a:buSzPct val="100000"/>
              <a:defRPr sz="12000"/>
            </a:lvl8pPr>
            <a:lvl9pPr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SzPct val="100000"/>
              <a:defRPr sz="3600"/>
            </a:lvl1pPr>
            <a:lvl2pPr rtl="0" algn="ctr">
              <a:spcBef>
                <a:spcPts val="0"/>
              </a:spcBef>
              <a:buSzPct val="100000"/>
              <a:defRPr sz="3600"/>
            </a:lvl2pPr>
            <a:lvl3pPr rtl="0" algn="ctr">
              <a:spcBef>
                <a:spcPts val="0"/>
              </a:spcBef>
              <a:buSzPct val="100000"/>
              <a:defRPr sz="3600"/>
            </a:lvl3pPr>
            <a:lvl4pPr rtl="0" algn="ctr">
              <a:spcBef>
                <a:spcPts val="0"/>
              </a:spcBef>
              <a:buSzPct val="100000"/>
              <a:defRPr sz="3600"/>
            </a:lvl4pPr>
            <a:lvl5pPr rtl="0" algn="ctr">
              <a:spcBef>
                <a:spcPts val="0"/>
              </a:spcBef>
              <a:buSzPct val="100000"/>
              <a:defRPr sz="3600"/>
            </a:lvl5pPr>
            <a:lvl6pPr rtl="0" algn="ctr">
              <a:spcBef>
                <a:spcPts val="0"/>
              </a:spcBef>
              <a:buSzPct val="100000"/>
              <a:defRPr sz="3600"/>
            </a:lvl6pPr>
            <a:lvl7pPr rtl="0" algn="ctr">
              <a:spcBef>
                <a:spcPts val="0"/>
              </a:spcBef>
              <a:buSzPct val="100000"/>
              <a:defRPr sz="3600"/>
            </a:lvl7pPr>
            <a:lvl8pPr rtl="0" algn="ctr">
              <a:spcBef>
                <a:spcPts val="0"/>
              </a:spcBef>
              <a:buSzPct val="100000"/>
              <a:defRPr sz="3600"/>
            </a:lvl8pPr>
            <a:lvl9pPr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buSzPct val="100000"/>
              <a:defRPr sz="2400"/>
            </a:lvl1pPr>
            <a:lvl2pPr rtl="0">
              <a:spcBef>
                <a:spcPts val="0"/>
              </a:spcBef>
              <a:buSzPct val="100000"/>
              <a:defRPr sz="2400"/>
            </a:lvl2pPr>
            <a:lvl3pPr rtl="0">
              <a:spcBef>
                <a:spcPts val="0"/>
              </a:spcBef>
              <a:buSzPct val="100000"/>
              <a:defRPr sz="2400"/>
            </a:lvl3pPr>
            <a:lvl4pPr rtl="0">
              <a:spcBef>
                <a:spcPts val="0"/>
              </a:spcBef>
              <a:buSzPct val="100000"/>
              <a:defRPr sz="2400"/>
            </a:lvl4pPr>
            <a:lvl5pPr rtl="0">
              <a:spcBef>
                <a:spcPts val="0"/>
              </a:spcBef>
              <a:buSzPct val="100000"/>
              <a:defRPr sz="2400"/>
            </a:lvl5pPr>
            <a:lvl6pPr rtl="0">
              <a:spcBef>
                <a:spcPts val="0"/>
              </a:spcBef>
              <a:buSzPct val="100000"/>
              <a:defRPr sz="2400"/>
            </a:lvl6pPr>
            <a:lvl7pPr rtl="0">
              <a:spcBef>
                <a:spcPts val="0"/>
              </a:spcBef>
              <a:buSzPct val="100000"/>
              <a:defRPr sz="2400"/>
            </a:lvl7pPr>
            <a:lvl8pPr rtl="0">
              <a:spcBef>
                <a:spcPts val="0"/>
              </a:spcBef>
              <a:buSzPct val="100000"/>
              <a:defRPr sz="2400"/>
            </a:lvl8pPr>
            <a:lvl9pPr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2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buSzPct val="100000"/>
              <a:defRPr sz="4800"/>
            </a:lvl1pPr>
            <a:lvl2pPr rtl="0">
              <a:spcBef>
                <a:spcPts val="0"/>
              </a:spcBef>
              <a:buSzPct val="100000"/>
              <a:defRPr sz="4800"/>
            </a:lvl2pPr>
            <a:lvl3pPr rtl="0">
              <a:spcBef>
                <a:spcPts val="0"/>
              </a:spcBef>
              <a:buSzPct val="100000"/>
              <a:defRPr sz="4800"/>
            </a:lvl3pPr>
            <a:lvl4pPr rtl="0">
              <a:spcBef>
                <a:spcPts val="0"/>
              </a:spcBef>
              <a:buSzPct val="100000"/>
              <a:defRPr sz="4800"/>
            </a:lvl4pPr>
            <a:lvl5pPr rtl="0">
              <a:spcBef>
                <a:spcPts val="0"/>
              </a:spcBef>
              <a:buSzPct val="100000"/>
              <a:defRPr sz="4800"/>
            </a:lvl5pPr>
            <a:lvl6pPr rtl="0">
              <a:spcBef>
                <a:spcPts val="0"/>
              </a:spcBef>
              <a:buSzPct val="100000"/>
              <a:defRPr sz="4800"/>
            </a:lvl6pPr>
            <a:lvl7pPr rtl="0">
              <a:spcBef>
                <a:spcPts val="0"/>
              </a:spcBef>
              <a:buSzPct val="100000"/>
              <a:defRPr sz="4800"/>
            </a:lvl7pPr>
            <a:lvl8pPr rtl="0">
              <a:spcBef>
                <a:spcPts val="0"/>
              </a:spcBef>
              <a:buSzPct val="100000"/>
              <a:defRPr sz="4800"/>
            </a:lvl8pPr>
            <a:lvl9pPr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SzPct val="100000"/>
              <a:defRPr sz="4200"/>
            </a:lvl1pPr>
            <a:lvl2pPr rtl="0" algn="ctr">
              <a:spcBef>
                <a:spcPts val="0"/>
              </a:spcBef>
              <a:buSzPct val="100000"/>
              <a:defRPr sz="4200"/>
            </a:lvl2pPr>
            <a:lvl3pPr rtl="0" algn="ctr">
              <a:spcBef>
                <a:spcPts val="0"/>
              </a:spcBef>
              <a:buSzPct val="100000"/>
              <a:defRPr sz="4200"/>
            </a:lvl3pPr>
            <a:lvl4pPr rtl="0" algn="ctr">
              <a:spcBef>
                <a:spcPts val="0"/>
              </a:spcBef>
              <a:buSzPct val="100000"/>
              <a:defRPr sz="4200"/>
            </a:lvl4pPr>
            <a:lvl5pPr rtl="0" algn="ctr">
              <a:spcBef>
                <a:spcPts val="0"/>
              </a:spcBef>
              <a:buSzPct val="100000"/>
              <a:defRPr sz="4200"/>
            </a:lvl5pPr>
            <a:lvl6pPr rtl="0" algn="ctr">
              <a:spcBef>
                <a:spcPts val="0"/>
              </a:spcBef>
              <a:buSzPct val="100000"/>
              <a:defRPr sz="4200"/>
            </a:lvl6pPr>
            <a:lvl7pPr rtl="0" algn="ctr">
              <a:spcBef>
                <a:spcPts val="0"/>
              </a:spcBef>
              <a:buSzPct val="100000"/>
              <a:defRPr sz="4200"/>
            </a:lvl7pPr>
            <a:lvl8pPr rtl="0" algn="ctr">
              <a:spcBef>
                <a:spcPts val="0"/>
              </a:spcBef>
              <a:buSzPct val="100000"/>
              <a:defRPr sz="4200"/>
            </a:lvl8pPr>
            <a:lvl9pPr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5.jpg"/><Relationship Id="rId4" Type="http://schemas.openxmlformats.org/officeDocument/2006/relationships/image" Target="../media/image03.png"/><Relationship Id="rId5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5" Type="http://schemas.openxmlformats.org/officeDocument/2006/relationships/image" Target="../media/image0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0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5.jp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jpg"/><Relationship Id="rId4" Type="http://schemas.openxmlformats.org/officeDocument/2006/relationships/image" Target="../media/image0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jpg"/><Relationship Id="rId4" Type="http://schemas.openxmlformats.org/officeDocument/2006/relationships/image" Target="../media/image0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gif"/><Relationship Id="rId4" Type="http://schemas.openxmlformats.org/officeDocument/2006/relationships/image" Target="../media/image03.png"/><Relationship Id="rId5" Type="http://schemas.openxmlformats.org/officeDocument/2006/relationships/image" Target="../media/image0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Relationship Id="rId4" Type="http://schemas.openxmlformats.org/officeDocument/2006/relationships/image" Target="../media/image02.jpg"/><Relationship Id="rId5" Type="http://schemas.openxmlformats.org/officeDocument/2006/relationships/image" Target="../media/image0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Relationship Id="rId4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Tradesperson" TargetMode="External"/><Relationship Id="rId4" Type="http://schemas.openxmlformats.org/officeDocument/2006/relationships/hyperlink" Target="https://en.wikipedia.org/wiki/Water" TargetMode="External"/><Relationship Id="rId10" Type="http://schemas.openxmlformats.org/officeDocument/2006/relationships/image" Target="../media/image16.jpg"/><Relationship Id="rId9" Type="http://schemas.openxmlformats.org/officeDocument/2006/relationships/hyperlink" Target="https://en.wikipedia.org/wiki/Plumber#cite_note-MichReport-2" TargetMode="External"/><Relationship Id="rId5" Type="http://schemas.openxmlformats.org/officeDocument/2006/relationships/hyperlink" Target="https://en.wikipedia.org/wiki/Sewage" TargetMode="External"/><Relationship Id="rId6" Type="http://schemas.openxmlformats.org/officeDocument/2006/relationships/hyperlink" Target="https://en.wikipedia.org/wiki/Drainage" TargetMode="External"/><Relationship Id="rId7" Type="http://schemas.openxmlformats.org/officeDocument/2006/relationships/hyperlink" Target="https://en.wikipedia.org/wiki/Plumbing" TargetMode="External"/><Relationship Id="rId8" Type="http://schemas.openxmlformats.org/officeDocument/2006/relationships/hyperlink" Target="https://en.wikipedia.org/wiki/Plumber#cite_note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11700" y="1516475"/>
            <a:ext cx="8520599" cy="1418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Computers are Blind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lesson on Virtual Machines and program execution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2643450" y="1103025"/>
            <a:ext cx="1769999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←objects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" y="1103025"/>
            <a:ext cx="2492825" cy="2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735775" y="3803075"/>
            <a:ext cx="1954800" cy="45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Heap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7514375" y="4020975"/>
            <a:ext cx="1401899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>
                <a:latin typeface="Calibri"/>
                <a:ea typeface="Calibri"/>
                <a:cs typeface="Calibri"/>
                <a:sym typeface="Calibri"/>
              </a:rPr>
              <a:t>Stack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550" y="1149575"/>
            <a:ext cx="1905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4698725" y="1102950"/>
            <a:ext cx="2388899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function calls → 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937" y="1890575"/>
            <a:ext cx="4021949" cy="305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ctrTitle"/>
          </p:nvPr>
        </p:nvSpPr>
        <p:spPr>
          <a:xfrm>
            <a:off x="2435100" y="125775"/>
            <a:ext cx="4273800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Stack Frame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150" y="1038537"/>
            <a:ext cx="5443700" cy="39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2708100" y="2019250"/>
            <a:ext cx="3799199" cy="217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Function name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variable names → heap addresses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line number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0925"/>
            <a:ext cx="3957425" cy="28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661564" y="3103225"/>
            <a:ext cx="2806799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function name: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Main()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variables: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○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i → 0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○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elemArray → 1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line number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375" y="57323"/>
            <a:ext cx="3629599" cy="23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400" y="2562825"/>
            <a:ext cx="2492825" cy="24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7777975" y="2896800"/>
            <a:ext cx="29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 sz="1800"/>
              <a:t>0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7767100" y="3372650"/>
            <a:ext cx="29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1800"/>
              <a:t>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sp>
        <p:nvSpPr>
          <p:cNvPr id="154" name="Shape 154"/>
          <p:cNvSpPr txBox="1"/>
          <p:nvPr/>
        </p:nvSpPr>
        <p:spPr>
          <a:xfrm>
            <a:off x="7766075" y="3128400"/>
            <a:ext cx="29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-GB" sz="1800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/>
          </a:p>
        </p:txBody>
      </p:sp>
      <p:cxnSp>
        <p:nvCxnSpPr>
          <p:cNvPr id="155" name="Shape 155"/>
          <p:cNvCxnSpPr/>
          <p:nvPr/>
        </p:nvCxnSpPr>
        <p:spPr>
          <a:xfrm flipH="1" rot="10800000">
            <a:off x="2212500" y="3172000"/>
            <a:ext cx="5403900" cy="7169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6" name="Shape 156"/>
          <p:cNvCxnSpPr/>
          <p:nvPr/>
        </p:nvCxnSpPr>
        <p:spPr>
          <a:xfrm flipH="1" rot="10800000">
            <a:off x="3136275" y="3410899"/>
            <a:ext cx="4464599" cy="763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7" name="Shape 157"/>
          <p:cNvCxnSpPr/>
          <p:nvPr/>
        </p:nvCxnSpPr>
        <p:spPr>
          <a:xfrm flipH="1" rot="10800000">
            <a:off x="3375775" y="1585225"/>
            <a:ext cx="456299" cy="28853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8" name="Shape 158"/>
          <p:cNvSpPr txBox="1"/>
          <p:nvPr/>
        </p:nvSpPr>
        <p:spPr>
          <a:xfrm>
            <a:off x="171075" y="1710700"/>
            <a:ext cx="1916100" cy="45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Stack frame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7809600" y="2003900"/>
            <a:ext cx="1334399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Heap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50" y="508525"/>
            <a:ext cx="6284374" cy="39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275" y="1228175"/>
            <a:ext cx="2492825" cy="2687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Shape 166"/>
          <p:cNvCxnSpPr/>
          <p:nvPr/>
        </p:nvCxnSpPr>
        <p:spPr>
          <a:xfrm flipH="1" rot="10800000">
            <a:off x="2976625" y="1915874"/>
            <a:ext cx="4790099" cy="444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7" name="Shape 167"/>
          <p:cNvCxnSpPr/>
          <p:nvPr/>
        </p:nvCxnSpPr>
        <p:spPr>
          <a:xfrm flipH="1" rot="10800000">
            <a:off x="1354625" y="2189950"/>
            <a:ext cx="6434700" cy="365099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8" name="Shape 168"/>
          <p:cNvCxnSpPr/>
          <p:nvPr/>
        </p:nvCxnSpPr>
        <p:spPr>
          <a:xfrm>
            <a:off x="3729325" y="1129050"/>
            <a:ext cx="4048799" cy="718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69" name="Shape 169"/>
          <p:cNvCxnSpPr/>
          <p:nvPr/>
        </p:nvCxnSpPr>
        <p:spPr>
          <a:xfrm>
            <a:off x="4482025" y="1129050"/>
            <a:ext cx="3284700" cy="1003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ctrTitle"/>
          </p:nvPr>
        </p:nvSpPr>
        <p:spPr>
          <a:xfrm>
            <a:off x="311700" y="94250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Programmer sees: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812" y="1078725"/>
            <a:ext cx="6284374" cy="39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266075" y="44025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Computer sees: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812" y="1134650"/>
            <a:ext cx="6284374" cy="3916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Shape 182"/>
          <p:cNvGrpSpPr/>
          <p:nvPr/>
        </p:nvGrpSpPr>
        <p:grpSpPr>
          <a:xfrm>
            <a:off x="1429775" y="1134662"/>
            <a:ext cx="6284445" cy="3916481"/>
            <a:chOff x="356413" y="1820937"/>
            <a:chExt cx="4036511" cy="2622000"/>
          </a:xfrm>
        </p:grpSpPr>
        <p:sp>
          <p:nvSpPr>
            <p:cNvPr id="183" name="Shape 183"/>
            <p:cNvSpPr/>
            <p:nvPr/>
          </p:nvSpPr>
          <p:spPr>
            <a:xfrm>
              <a:off x="356425" y="1820937"/>
              <a:ext cx="4036499" cy="26220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356413" y="2978334"/>
              <a:ext cx="4036499" cy="1464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356413" y="1820940"/>
              <a:ext cx="4036499" cy="10127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ctrTitle"/>
          </p:nvPr>
        </p:nvSpPr>
        <p:spPr>
          <a:xfrm>
            <a:off x="0" y="1768500"/>
            <a:ext cx="2864099" cy="1900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1: Negative if statement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2: Function call</a:t>
            </a:r>
          </a:p>
          <a:p>
            <a:pPr lvl="0" rtl="0" algn="l">
              <a:lnSpc>
                <a:spcPct val="200000"/>
              </a:lnSpc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3: +1</a:t>
            </a:r>
          </a:p>
        </p:txBody>
      </p:sp>
      <p:sp>
        <p:nvSpPr>
          <p:cNvPr id="191" name="Shape 191"/>
          <p:cNvSpPr txBox="1"/>
          <p:nvPr>
            <p:ph idx="2" type="ctrTitle"/>
          </p:nvPr>
        </p:nvSpPr>
        <p:spPr>
          <a:xfrm>
            <a:off x="266075" y="44025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3 rules of program flow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957" y="1009300"/>
            <a:ext cx="4932217" cy="483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3991928" y="1807050"/>
            <a:ext cx="117702" cy="259360"/>
          </a:xfrm>
          <a:custGeom>
            <a:pathLst>
              <a:path extrusionOk="0" h="28995" w="18565">
                <a:moveTo>
                  <a:pt x="18565" y="0"/>
                </a:moveTo>
                <a:cubicBezTo>
                  <a:pt x="16714" y="462"/>
                  <a:pt x="10493" y="873"/>
                  <a:pt x="7460" y="2776"/>
                </a:cubicBezTo>
                <a:cubicBezTo>
                  <a:pt x="4426" y="4678"/>
                  <a:pt x="1239" y="8071"/>
                  <a:pt x="366" y="11413"/>
                </a:cubicBezTo>
                <a:cubicBezTo>
                  <a:pt x="-507" y="14754"/>
                  <a:pt x="212" y="20152"/>
                  <a:pt x="2217" y="22826"/>
                </a:cubicBezTo>
                <a:cubicBezTo>
                  <a:pt x="4222" y="25499"/>
                  <a:pt x="9671" y="26424"/>
                  <a:pt x="12396" y="27453"/>
                </a:cubicBezTo>
                <a:cubicBezTo>
                  <a:pt x="15120" y="28481"/>
                  <a:pt x="17536" y="28738"/>
                  <a:pt x="18565" y="2899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94" name="Shape 194"/>
          <p:cNvCxnSpPr/>
          <p:nvPr/>
        </p:nvCxnSpPr>
        <p:spPr>
          <a:xfrm>
            <a:off x="4037236" y="2044778"/>
            <a:ext cx="131999" cy="70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5" name="Shape 195"/>
          <p:cNvSpPr/>
          <p:nvPr/>
        </p:nvSpPr>
        <p:spPr>
          <a:xfrm>
            <a:off x="3590459" y="1722200"/>
            <a:ext cx="519175" cy="3310025"/>
          </a:xfrm>
          <a:custGeom>
            <a:pathLst>
              <a:path extrusionOk="0" h="132401" w="20767">
                <a:moveTo>
                  <a:pt x="20767" y="132401"/>
                </a:moveTo>
                <a:cubicBezTo>
                  <a:pt x="18687" y="130244"/>
                  <a:pt x="11696" y="128327"/>
                  <a:pt x="8288" y="119459"/>
                </a:cubicBezTo>
                <a:cubicBezTo>
                  <a:pt x="4879" y="110590"/>
                  <a:pt x="1297" y="94771"/>
                  <a:pt x="315" y="79192"/>
                </a:cubicBezTo>
                <a:cubicBezTo>
                  <a:pt x="-667" y="63612"/>
                  <a:pt x="824" y="38205"/>
                  <a:pt x="2395" y="25984"/>
                </a:cubicBezTo>
                <a:cubicBezTo>
                  <a:pt x="3965" y="13762"/>
                  <a:pt x="7950" y="10191"/>
                  <a:pt x="9740" y="5861"/>
                </a:cubicBezTo>
                <a:cubicBezTo>
                  <a:pt x="11529" y="1530"/>
                  <a:pt x="12567" y="976"/>
                  <a:pt x="13133" y="0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96" name="Shape 196"/>
          <p:cNvCxnSpPr/>
          <p:nvPr/>
        </p:nvCxnSpPr>
        <p:spPr>
          <a:xfrm flipH="1" rot="10800000">
            <a:off x="3883975" y="1590999"/>
            <a:ext cx="138900" cy="192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" name="Shape 197"/>
          <p:cNvSpPr/>
          <p:nvPr/>
        </p:nvSpPr>
        <p:spPr>
          <a:xfrm>
            <a:off x="4037225" y="4442525"/>
            <a:ext cx="117702" cy="162154"/>
          </a:xfrm>
          <a:custGeom>
            <a:pathLst>
              <a:path extrusionOk="0" h="28995" w="18565">
                <a:moveTo>
                  <a:pt x="18565" y="0"/>
                </a:moveTo>
                <a:cubicBezTo>
                  <a:pt x="16714" y="462"/>
                  <a:pt x="10493" y="873"/>
                  <a:pt x="7460" y="2776"/>
                </a:cubicBezTo>
                <a:cubicBezTo>
                  <a:pt x="4426" y="4678"/>
                  <a:pt x="1239" y="8071"/>
                  <a:pt x="366" y="11413"/>
                </a:cubicBezTo>
                <a:cubicBezTo>
                  <a:pt x="-507" y="14754"/>
                  <a:pt x="212" y="20152"/>
                  <a:pt x="2217" y="22826"/>
                </a:cubicBezTo>
                <a:cubicBezTo>
                  <a:pt x="4222" y="25499"/>
                  <a:pt x="9671" y="26424"/>
                  <a:pt x="12396" y="27453"/>
                </a:cubicBezTo>
                <a:cubicBezTo>
                  <a:pt x="15120" y="28481"/>
                  <a:pt x="17536" y="28738"/>
                  <a:pt x="18565" y="2899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198" name="Shape 198"/>
          <p:cNvCxnSpPr/>
          <p:nvPr/>
        </p:nvCxnSpPr>
        <p:spPr>
          <a:xfrm>
            <a:off x="4082530" y="4591158"/>
            <a:ext cx="131999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9" name="Shape 199"/>
          <p:cNvSpPr/>
          <p:nvPr/>
        </p:nvSpPr>
        <p:spPr>
          <a:xfrm>
            <a:off x="4013145" y="4706875"/>
            <a:ext cx="117702" cy="162154"/>
          </a:xfrm>
          <a:custGeom>
            <a:pathLst>
              <a:path extrusionOk="0" h="28995" w="18565">
                <a:moveTo>
                  <a:pt x="18565" y="0"/>
                </a:moveTo>
                <a:cubicBezTo>
                  <a:pt x="16714" y="462"/>
                  <a:pt x="10493" y="873"/>
                  <a:pt x="7460" y="2776"/>
                </a:cubicBezTo>
                <a:cubicBezTo>
                  <a:pt x="4426" y="4678"/>
                  <a:pt x="1239" y="8071"/>
                  <a:pt x="366" y="11413"/>
                </a:cubicBezTo>
                <a:cubicBezTo>
                  <a:pt x="-507" y="14754"/>
                  <a:pt x="212" y="20152"/>
                  <a:pt x="2217" y="22826"/>
                </a:cubicBezTo>
                <a:cubicBezTo>
                  <a:pt x="4222" y="25499"/>
                  <a:pt x="9671" y="26424"/>
                  <a:pt x="12396" y="27453"/>
                </a:cubicBezTo>
                <a:cubicBezTo>
                  <a:pt x="15120" y="28481"/>
                  <a:pt x="17536" y="28738"/>
                  <a:pt x="18565" y="28995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sp>
      <p:cxnSp>
        <p:nvCxnSpPr>
          <p:cNvPr id="200" name="Shape 200"/>
          <p:cNvCxnSpPr/>
          <p:nvPr/>
        </p:nvCxnSpPr>
        <p:spPr>
          <a:xfrm>
            <a:off x="4082530" y="4869033"/>
            <a:ext cx="131999" cy="44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2178500" y="1267512"/>
            <a:ext cx="63603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Group in a team of 2 or 3 each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Follow the guidelines in your handout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You are given: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stack frame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heap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program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instructions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Execute the program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375" y="3578700"/>
            <a:ext cx="1600648" cy="126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99" y="2544850"/>
            <a:ext cx="1995925" cy="11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4225" y="2174225"/>
            <a:ext cx="953723" cy="95372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type="ctrTitle"/>
          </p:nvPr>
        </p:nvSpPr>
        <p:spPr>
          <a:xfrm>
            <a:off x="311687" y="103950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Let’s play a game now ...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ctrTitle"/>
          </p:nvPr>
        </p:nvSpPr>
        <p:spPr>
          <a:xfrm>
            <a:off x="311700" y="94250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Stack Frame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27899" l="27813" r="57968" t="39117"/>
          <a:stretch/>
        </p:blipFill>
        <p:spPr>
          <a:xfrm>
            <a:off x="1265425" y="1729600"/>
            <a:ext cx="1733300" cy="226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050" y="1490462"/>
            <a:ext cx="3786800" cy="27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4968214" y="2153625"/>
            <a:ext cx="2806799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function name: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Main()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variables: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○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i → 0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○"/>
            </a:pP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elemArray → 1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line number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GB" sz="1800"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368700" y="2509575"/>
            <a:ext cx="884099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 sz="6000"/>
              <a:t>=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ctrTitle"/>
          </p:nvPr>
        </p:nvSpPr>
        <p:spPr>
          <a:xfrm>
            <a:off x="311700" y="94250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Object from the heap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3594800" y="2461262"/>
            <a:ext cx="884099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/>
              <a:t>=</a:t>
            </a:r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22184" l="27319" r="57968" t="46717"/>
          <a:stretch/>
        </p:blipFill>
        <p:spPr>
          <a:xfrm>
            <a:off x="1661750" y="2153625"/>
            <a:ext cx="1345226" cy="15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262" y="1618525"/>
            <a:ext cx="35718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2136525" y="2153625"/>
            <a:ext cx="1526100" cy="42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Integer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1944350" y="2927850"/>
            <a:ext cx="610500" cy="51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1</a:t>
            </a:r>
          </a:p>
        </p:txBody>
      </p:sp>
      <p:sp>
        <p:nvSpPr>
          <p:cNvPr id="229" name="Shape 229"/>
          <p:cNvSpPr txBox="1"/>
          <p:nvPr/>
        </p:nvSpPr>
        <p:spPr>
          <a:xfrm rot="3891658">
            <a:off x="6063006" y="2520805"/>
            <a:ext cx="884146" cy="5766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GB" sz="4800"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211450" y="159275"/>
            <a:ext cx="8520599" cy="1069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GB" sz="4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Intended Learning Outcomes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868825" y="1529425"/>
            <a:ext cx="7410600" cy="309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-GB" sz="2000"/>
              <a:t>Understand what is a virtual machine and what it is composed of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-GB" sz="2000"/>
              <a:t>Learn the basic principles of stack, heap and stack frame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-GB" sz="2000"/>
              <a:t>To know the difference between function call and function definition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-GB" sz="2000"/>
              <a:t>Know how to simulate the computer execution of a simple program</a:t>
            </a:r>
          </a:p>
          <a:p>
            <a:pPr indent="-355600" lvl="0" marL="457200">
              <a:spcBef>
                <a:spcPts val="0"/>
              </a:spcBef>
              <a:buSzPct val="100000"/>
              <a:buChar char="●"/>
            </a:pPr>
            <a:r>
              <a:rPr lang="en-GB" sz="2000"/>
              <a:t>Understand the program flow and how it changes during function calls and negative if statements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311700" y="94250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The heap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4160025" y="2376462"/>
            <a:ext cx="884099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/>
              <a:t>=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250" y="1708525"/>
            <a:ext cx="2492825" cy="2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 rotWithShape="1">
          <a:blip r:embed="rId4">
            <a:alphaModFix/>
          </a:blip>
          <a:srcRect b="11633" l="38820" r="39297" t="33206"/>
          <a:stretch/>
        </p:blipFill>
        <p:spPr>
          <a:xfrm>
            <a:off x="1324075" y="1246662"/>
            <a:ext cx="2407824" cy="34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ctrTitle"/>
          </p:nvPr>
        </p:nvSpPr>
        <p:spPr>
          <a:xfrm>
            <a:off x="311700" y="60250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Which monster are you?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558900" y="1267525"/>
            <a:ext cx="6195899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Give as an input to the program the food you like mostly among the following options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Execute the program using the stack, stack frame, heap and the instructions in your handout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Tell us your result when you are ready!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275" y="3728125"/>
            <a:ext cx="1600648" cy="126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50" y="2455125"/>
            <a:ext cx="1829000" cy="107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0025" y="2513725"/>
            <a:ext cx="953723" cy="95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1197500" y="1516825"/>
            <a:ext cx="68400" cy="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825" y="800674"/>
            <a:ext cx="2753528" cy="168619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8340500" y="1106225"/>
            <a:ext cx="4888800" cy="57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74" y="3267799"/>
            <a:ext cx="2435949" cy="14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900" y="297050"/>
            <a:ext cx="2063899" cy="206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0749" y="580711"/>
            <a:ext cx="1951150" cy="1496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1768175" y="2235050"/>
            <a:ext cx="5492699" cy="99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800">
                <a:latin typeface="Calibri"/>
                <a:ea typeface="Calibri"/>
                <a:cs typeface="Calibri"/>
                <a:sym typeface="Calibri"/>
              </a:rPr>
              <a:t>What do you like to eat?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1475" y="2360950"/>
            <a:ext cx="4173950" cy="29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6242250" y="3966525"/>
            <a:ext cx="1018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fear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2532775" y="4498500"/>
            <a:ext cx="16488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raw steak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385025" y="197275"/>
            <a:ext cx="12333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carrot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6317475" y="392475"/>
            <a:ext cx="1386299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beetroot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ctrTitle"/>
          </p:nvPr>
        </p:nvSpPr>
        <p:spPr>
          <a:xfrm>
            <a:off x="311700" y="60250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Which monster are you?</a:t>
            </a:r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949" y="2945200"/>
            <a:ext cx="2290399" cy="18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24" y="1342362"/>
            <a:ext cx="1995925" cy="11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6550" y="1577250"/>
            <a:ext cx="1429976" cy="142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ctrTitle"/>
          </p:nvPr>
        </p:nvSpPr>
        <p:spPr>
          <a:xfrm>
            <a:off x="340175" y="219700"/>
            <a:ext cx="85205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Discussion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826625" y="1562775"/>
            <a:ext cx="7547699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What is a heap? When and how do we use it?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stack?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What is a stack frame? What does a stack frame contain?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alibri"/>
              <a:buChar char="●"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What is the difference between function call and function definition?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425" y="3756675"/>
            <a:ext cx="1114776" cy="111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379350" y="125375"/>
            <a:ext cx="3638100" cy="2007299"/>
          </a:xfrm>
          <a:prstGeom prst="cloudCallout">
            <a:avLst>
              <a:gd fmla="val 66615" name="adj1"/>
              <a:gd fmla="val 585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No,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I’m a Virtual Machine!</a:t>
            </a:r>
          </a:p>
        </p:txBody>
      </p:sp>
      <p:sp>
        <p:nvSpPr>
          <p:cNvPr id="65" name="Shape 65"/>
          <p:cNvSpPr/>
          <p:nvPr/>
        </p:nvSpPr>
        <p:spPr>
          <a:xfrm>
            <a:off x="266500" y="56975"/>
            <a:ext cx="2721599" cy="2007299"/>
          </a:xfrm>
          <a:prstGeom prst="cloudCallout">
            <a:avLst>
              <a:gd fmla="val 65083" name="adj1"/>
              <a:gd fmla="val 534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I’m a Virtual Machine!</a:t>
            </a:r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8" y="2280975"/>
            <a:ext cx="4649872" cy="26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200" y="2400300"/>
            <a:ext cx="3352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4379350" y="125375"/>
            <a:ext cx="3638100" cy="2007299"/>
          </a:xfrm>
          <a:prstGeom prst="cloudCallout">
            <a:avLst>
              <a:gd fmla="val 66615" name="adj1"/>
              <a:gd fmla="val 585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No, I’m a Virtual Machine!</a:t>
            </a:r>
          </a:p>
        </p:txBody>
      </p:sp>
      <p:sp>
        <p:nvSpPr>
          <p:cNvPr id="73" name="Shape 73"/>
          <p:cNvSpPr/>
          <p:nvPr/>
        </p:nvSpPr>
        <p:spPr>
          <a:xfrm>
            <a:off x="266500" y="56975"/>
            <a:ext cx="2721599" cy="2007299"/>
          </a:xfrm>
          <a:prstGeom prst="cloudCallout">
            <a:avLst>
              <a:gd fmla="val 65083" name="adj1"/>
              <a:gd fmla="val 5340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I’m a Virtual Machine!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8" y="2280975"/>
            <a:ext cx="4649872" cy="26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200" y="2400300"/>
            <a:ext cx="3352800" cy="27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Shape 76"/>
          <p:cNvCxnSpPr/>
          <p:nvPr/>
        </p:nvCxnSpPr>
        <p:spPr>
          <a:xfrm>
            <a:off x="205275" y="353550"/>
            <a:ext cx="4025699" cy="46188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7" name="Shape 77"/>
          <p:cNvCxnSpPr/>
          <p:nvPr/>
        </p:nvCxnSpPr>
        <p:spPr>
          <a:xfrm flipH="1">
            <a:off x="296599" y="250900"/>
            <a:ext cx="3877500" cy="4687199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5" y="1694550"/>
            <a:ext cx="2144250" cy="17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600" y="1407421"/>
            <a:ext cx="1744799" cy="2442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4825" y="1488487"/>
            <a:ext cx="2011792" cy="22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2463400" y="1694550"/>
            <a:ext cx="1744800" cy="24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9600"/>
              <a:t>=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5649425" y="1694550"/>
            <a:ext cx="1744800" cy="24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9600"/>
              <a:t>+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2952562" y="376625"/>
            <a:ext cx="29330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Stack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600" y="857125"/>
            <a:ext cx="1905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51" y="1188937"/>
            <a:ext cx="2984024" cy="298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450" y="1724374"/>
            <a:ext cx="2222274" cy="31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162625" y="4006725"/>
            <a:ext cx="2435099" cy="764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000"/>
              <a:t>Stack frames</a:t>
            </a:r>
          </a:p>
        </p:txBody>
      </p:sp>
      <p:cxnSp>
        <p:nvCxnSpPr>
          <p:cNvPr id="96" name="Shape 96"/>
          <p:cNvCxnSpPr/>
          <p:nvPr/>
        </p:nvCxnSpPr>
        <p:spPr>
          <a:xfrm flipH="1" rot="10800000">
            <a:off x="399175" y="2135874"/>
            <a:ext cx="650100" cy="195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" name="Shape 97"/>
          <p:cNvCxnSpPr>
            <a:stCxn id="95" idx="3"/>
          </p:cNvCxnSpPr>
          <p:nvPr/>
        </p:nvCxnSpPr>
        <p:spPr>
          <a:xfrm flipH="1" rot="10800000">
            <a:off x="2597724" y="3706424"/>
            <a:ext cx="1108799" cy="682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" name="Shape 98"/>
          <p:cNvCxnSpPr/>
          <p:nvPr/>
        </p:nvCxnSpPr>
        <p:spPr>
          <a:xfrm flipH="1" rot="10800000">
            <a:off x="2400675" y="1904675"/>
            <a:ext cx="3735000" cy="2268299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ctrTitle"/>
          </p:nvPr>
        </p:nvSpPr>
        <p:spPr>
          <a:xfrm>
            <a:off x="3105437" y="245600"/>
            <a:ext cx="29330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Heap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774" y="1374875"/>
            <a:ext cx="2842774" cy="322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6375200" y="1197500"/>
            <a:ext cx="2337899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1800"/>
              <a:t>Heap addresses</a:t>
            </a:r>
          </a:p>
        </p:txBody>
      </p:sp>
      <p:cxnSp>
        <p:nvCxnSpPr>
          <p:cNvPr id="106" name="Shape 106"/>
          <p:cNvCxnSpPr/>
          <p:nvPr/>
        </p:nvCxnSpPr>
        <p:spPr>
          <a:xfrm flipH="1">
            <a:off x="5052225" y="1505425"/>
            <a:ext cx="1357199" cy="604499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" name="Shape 107"/>
          <p:cNvCxnSpPr/>
          <p:nvPr/>
        </p:nvCxnSpPr>
        <p:spPr>
          <a:xfrm flipH="1">
            <a:off x="5052224" y="1494000"/>
            <a:ext cx="1380000" cy="916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8" name="Shape 108"/>
          <p:cNvCxnSpPr/>
          <p:nvPr/>
        </p:nvCxnSpPr>
        <p:spPr>
          <a:xfrm flipH="1">
            <a:off x="5075025" y="1516825"/>
            <a:ext cx="1345799" cy="11829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ctrTitle"/>
          </p:nvPr>
        </p:nvSpPr>
        <p:spPr>
          <a:xfrm>
            <a:off x="3105437" y="245600"/>
            <a:ext cx="29330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Heap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74" y="1397700"/>
            <a:ext cx="2842774" cy="32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175" y="1491137"/>
            <a:ext cx="3448050" cy="3438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Shape 116"/>
          <p:cNvCxnSpPr/>
          <p:nvPr/>
        </p:nvCxnSpPr>
        <p:spPr>
          <a:xfrm>
            <a:off x="5223325" y="1357841"/>
            <a:ext cx="3501899" cy="3488999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7" name="Shape 117"/>
          <p:cNvCxnSpPr/>
          <p:nvPr/>
        </p:nvCxnSpPr>
        <p:spPr>
          <a:xfrm flipH="1">
            <a:off x="5302746" y="1280298"/>
            <a:ext cx="3372900" cy="3540899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E5C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311698" y="176450"/>
            <a:ext cx="3757799" cy="1034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latin typeface="Calibri"/>
                <a:ea typeface="Calibri"/>
                <a:cs typeface="Calibri"/>
                <a:sym typeface="Calibri"/>
              </a:rPr>
              <a:t>Function Definition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311700" y="1465150"/>
            <a:ext cx="3757799" cy="321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2000">
                <a:solidFill>
                  <a:srgbClr val="252525"/>
                </a:solidFill>
                <a:highlight>
                  <a:srgbClr val="FFFFFF"/>
                </a:highlight>
              </a:rPr>
              <a:t>A </a:t>
            </a:r>
            <a:r>
              <a:rPr b="1" lang="en-GB" sz="2000">
                <a:solidFill>
                  <a:srgbClr val="252525"/>
                </a:solidFill>
                <a:highlight>
                  <a:srgbClr val="FFFFFF"/>
                </a:highlight>
              </a:rPr>
              <a:t>plumber</a:t>
            </a:r>
            <a:r>
              <a:rPr lang="en-GB" sz="2000">
                <a:solidFill>
                  <a:srgbClr val="252525"/>
                </a:solidFill>
                <a:highlight>
                  <a:srgbClr val="FFFFFF"/>
                </a:highlight>
              </a:rPr>
              <a:t> is a </a:t>
            </a:r>
            <a:r>
              <a:rPr lang="en-GB" sz="2000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tradesperson</a:t>
            </a:r>
            <a:r>
              <a:rPr lang="en-GB" sz="2000">
                <a:solidFill>
                  <a:srgbClr val="252525"/>
                </a:solidFill>
                <a:highlight>
                  <a:srgbClr val="FFFFFF"/>
                </a:highlight>
              </a:rPr>
              <a:t> who specializes in installing and maintaining systems used for potable (drinking) </a:t>
            </a:r>
            <a:r>
              <a:rPr lang="en-GB" sz="200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water</a:t>
            </a:r>
            <a:r>
              <a:rPr lang="en-GB" sz="2000">
                <a:solidFill>
                  <a:srgbClr val="252525"/>
                </a:solidFill>
                <a:highlight>
                  <a:srgbClr val="FFFFFF"/>
                </a:highlight>
              </a:rPr>
              <a:t>, </a:t>
            </a:r>
            <a:r>
              <a:rPr lang="en-GB" sz="2000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sewage</a:t>
            </a:r>
            <a:r>
              <a:rPr lang="en-GB" sz="2000">
                <a:solidFill>
                  <a:srgbClr val="252525"/>
                </a:solidFill>
                <a:highlight>
                  <a:srgbClr val="FFFFFF"/>
                </a:highlight>
              </a:rPr>
              <a:t> and </a:t>
            </a:r>
            <a:r>
              <a:rPr lang="en-GB" sz="2000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drainage</a:t>
            </a:r>
            <a:r>
              <a:rPr lang="en-GB" sz="2000">
                <a:solidFill>
                  <a:srgbClr val="252525"/>
                </a:solidFill>
                <a:highlight>
                  <a:srgbClr val="FFFFFF"/>
                </a:highlight>
              </a:rPr>
              <a:t> in </a:t>
            </a:r>
            <a:r>
              <a:rPr lang="en-GB" sz="2000">
                <a:solidFill>
                  <a:srgbClr val="0B0080"/>
                </a:solidFill>
                <a:highlight>
                  <a:srgbClr val="FFFFFF"/>
                </a:highlight>
                <a:hlinkClick r:id="rId7"/>
              </a:rPr>
              <a:t>plumbing</a:t>
            </a:r>
            <a:r>
              <a:rPr lang="en-GB" sz="2000">
                <a:solidFill>
                  <a:srgbClr val="252525"/>
                </a:solidFill>
                <a:highlight>
                  <a:srgbClr val="FFFFFF"/>
                </a:highlight>
              </a:rPr>
              <a:t> systems. The term dates from ancient times, and is related to the Latin word for lead, "plumbum".</a:t>
            </a:r>
            <a:r>
              <a:rPr baseline="30000" lang="en-GB" sz="2000">
                <a:solidFill>
                  <a:srgbClr val="0B0080"/>
                </a:solidFill>
                <a:highlight>
                  <a:srgbClr val="FFFFFF"/>
                </a:highlight>
                <a:hlinkClick r:id="rId8"/>
              </a:rPr>
              <a:t>[1]</a:t>
            </a:r>
            <a:r>
              <a:rPr baseline="30000" lang="en-GB" sz="2000">
                <a:solidFill>
                  <a:srgbClr val="0B0080"/>
                </a:solidFill>
                <a:highlight>
                  <a:srgbClr val="FFFFFF"/>
                </a:highlight>
                <a:hlinkClick r:id="rId9"/>
              </a:rPr>
              <a:t>[2]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51150" y="1517975"/>
            <a:ext cx="4444650" cy="311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4514475" y="491800"/>
            <a:ext cx="4190999" cy="91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sz="3600">
                <a:latin typeface="Calibri"/>
                <a:ea typeface="Calibri"/>
                <a:cs typeface="Calibri"/>
                <a:sym typeface="Calibri"/>
              </a:rPr>
              <a:t>Function Call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